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10" r:id="rId2"/>
  </p:sldMasterIdLst>
  <p:sldIdLst>
    <p:sldId id="256" r:id="rId3"/>
    <p:sldId id="284" r:id="rId4"/>
    <p:sldId id="274" r:id="rId5"/>
    <p:sldId id="288" r:id="rId6"/>
    <p:sldId id="289" r:id="rId7"/>
    <p:sldId id="277" r:id="rId8"/>
    <p:sldId id="290" r:id="rId9"/>
    <p:sldId id="319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6600"/>
    <a:srgbClr val="FF0066"/>
    <a:srgbClr val="CCCCFF"/>
    <a:srgbClr val="008000"/>
    <a:srgbClr val="CCFFFF"/>
    <a:srgbClr val="99FF99"/>
    <a:srgbClr val="FFCC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04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3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95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001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655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368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99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006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187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705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15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505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878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523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82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61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941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40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1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36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98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06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51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12410-76FC-41C6-AD8B-F886774D9B6B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03.11.2023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BA338-FFE9-4B52-96BE-7473C131F5AF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53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38986" y="147781"/>
            <a:ext cx="10539167" cy="530091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№ 36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стажировочная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 ВИРО им. Л.И. Новиковой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федерального проекта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– маршруты развития»</a:t>
            </a:r>
            <a:br>
              <a:rPr lang="ru-RU" sz="1800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площадки: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«Духовно </a:t>
            </a:r>
            <a:r>
              <a:rPr lang="ru-RU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нравственное воспитание дошкольников </a:t>
            </a:r>
            <a: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традиционным ценностям и культурному наследию российского народа» </a:t>
            </a:r>
            <a:endParaRPr lang="ru-RU" sz="28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66327" y="5448692"/>
            <a:ext cx="6652849" cy="9151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руководители: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илия </a:t>
            </a: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ергеевна </a:t>
            </a: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аркова , заведующий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льга </a:t>
            </a: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ячеславовна </a:t>
            </a:r>
            <a:r>
              <a:rPr lang="ru-RU" sz="1600" b="1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600" b="1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едяшова</a:t>
            </a:r>
            <a:r>
              <a:rPr lang="ru-RU" sz="1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старший воспитатель</a:t>
            </a:r>
            <a:endParaRPr lang="ru-RU" sz="1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https://viro33.ru/download/unnam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048" y="1988887"/>
            <a:ext cx="2071041" cy="1769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837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14779" y="1025236"/>
            <a:ext cx="10699423" cy="4636655"/>
          </a:xfrm>
          <a:prstGeom prst="roundRect">
            <a:avLst/>
          </a:prstGeom>
          <a:solidFill>
            <a:srgbClr val="0066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уховно-нравственное воспитание-</a:t>
            </a: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приоритет современной государственной политики РФ в области образования.</a:t>
            </a:r>
          </a:p>
          <a:p>
            <a:pPr algn="r">
              <a:spcAft>
                <a:spcPts val="0"/>
              </a:spcAft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Лилия Сергеевна Маркова</a:t>
            </a:r>
          </a:p>
          <a:p>
            <a:pPr algn="r">
              <a:spcAft>
                <a:spcPts val="0"/>
              </a:spcAft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заведующий</a:t>
            </a:r>
            <a:endParaRPr lang="ru-RU" sz="2400" b="1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ормативно-правовые документы, регламентирующие деятельность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ДОО  по вопросам духовно-нравственного воспитания</a:t>
            </a:r>
          </a:p>
          <a:p>
            <a:pPr algn="r">
              <a:spcAft>
                <a:spcPts val="0"/>
              </a:spcAft>
            </a:pP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Ольга Вячеславовна </a:t>
            </a:r>
            <a:r>
              <a:rPr lang="ru-RU" sz="2400" b="1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Федяшова</a:t>
            </a:r>
            <a:endParaRPr lang="ru-RU" sz="2400" b="1" i="1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тарший воспитатель</a:t>
            </a:r>
            <a:endParaRPr lang="ru-RU" sz="2400" b="1" i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CFF-9A0E-47EB-9EB8-26128C1D1009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09193" y="372698"/>
            <a:ext cx="6742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проблемы</a:t>
            </a:r>
            <a:endParaRPr lang="ru-RU" sz="3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9193" y="1619918"/>
            <a:ext cx="6742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pic>
        <p:nvPicPr>
          <p:cNvPr id="11" name="Picture 2" descr="E:\企业文化\企业文化图片\PNG\0 (51).png">
            <a:extLst>
              <a:ext uri="{FF2B5EF4-FFF2-40B4-BE49-F238E27FC236}">
                <a16:creationId xmlns:a16="http://schemas.microsoft.com/office/drawing/2014/main" id="{805210D1-F42B-4497-B104-03BE6416B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9599" y="3079860"/>
            <a:ext cx="3325349" cy="24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40">
            <a:extLst>
              <a:ext uri="{FF2B5EF4-FFF2-40B4-BE49-F238E27FC236}">
                <a16:creationId xmlns:a16="http://schemas.microsoft.com/office/drawing/2014/main" id="{A0A10D39-4899-4738-B0AC-5165798B8305}"/>
              </a:ext>
            </a:extLst>
          </p:cNvPr>
          <p:cNvSpPr>
            <a:spLocks/>
          </p:cNvSpPr>
          <p:nvPr/>
        </p:nvSpPr>
        <p:spPr bwMode="auto">
          <a:xfrm>
            <a:off x="4560016" y="2525648"/>
            <a:ext cx="1758510" cy="1758519"/>
          </a:xfrm>
          <a:custGeom>
            <a:avLst/>
            <a:gdLst>
              <a:gd name="T0" fmla="*/ 1187 w 1187"/>
              <a:gd name="T1" fmla="*/ 168 h 1187"/>
              <a:gd name="T2" fmla="*/ 1187 w 1187"/>
              <a:gd name="T3" fmla="*/ 0 h 1187"/>
              <a:gd name="T4" fmla="*/ 0 w 1187"/>
              <a:gd name="T5" fmla="*/ 1187 h 1187"/>
              <a:gd name="T6" fmla="*/ 168 w 1187"/>
              <a:gd name="T7" fmla="*/ 1187 h 1187"/>
              <a:gd name="T8" fmla="*/ 1187 w 1187"/>
              <a:gd name="T9" fmla="*/ 168 h 1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7" h="1187">
                <a:moveTo>
                  <a:pt x="1187" y="168"/>
                </a:moveTo>
                <a:cubicBezTo>
                  <a:pt x="1187" y="0"/>
                  <a:pt x="1187" y="0"/>
                  <a:pt x="1187" y="0"/>
                </a:cubicBezTo>
                <a:cubicBezTo>
                  <a:pt x="531" y="0"/>
                  <a:pt x="0" y="531"/>
                  <a:pt x="0" y="1187"/>
                </a:cubicBezTo>
                <a:cubicBezTo>
                  <a:pt x="168" y="1187"/>
                  <a:pt x="168" y="1187"/>
                  <a:pt x="168" y="1187"/>
                </a:cubicBezTo>
                <a:cubicBezTo>
                  <a:pt x="168" y="624"/>
                  <a:pt x="624" y="168"/>
                  <a:pt x="1187" y="168"/>
                </a:cubicBez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innerShdw blurRad="165100" dist="114300" dir="13500000">
              <a:prstClr val="black">
                <a:alpha val="50000"/>
              </a:prstClr>
            </a:innerShdw>
          </a:effectLst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30">
            <a:extLst>
              <a:ext uri="{FF2B5EF4-FFF2-40B4-BE49-F238E27FC236}">
                <a16:creationId xmlns:a16="http://schemas.microsoft.com/office/drawing/2014/main" id="{1671B3AB-1624-4F75-A38C-633B0C40ED75}"/>
              </a:ext>
            </a:extLst>
          </p:cNvPr>
          <p:cNvSpPr>
            <a:spLocks/>
          </p:cNvSpPr>
          <p:nvPr/>
        </p:nvSpPr>
        <p:spPr bwMode="auto">
          <a:xfrm>
            <a:off x="6270716" y="2511196"/>
            <a:ext cx="1758510" cy="1758519"/>
          </a:xfrm>
          <a:custGeom>
            <a:avLst/>
            <a:gdLst>
              <a:gd name="T0" fmla="*/ 1019 w 1187"/>
              <a:gd name="T1" fmla="*/ 1187 h 1187"/>
              <a:gd name="T2" fmla="*/ 1187 w 1187"/>
              <a:gd name="T3" fmla="*/ 1187 h 1187"/>
              <a:gd name="T4" fmla="*/ 0 w 1187"/>
              <a:gd name="T5" fmla="*/ 0 h 1187"/>
              <a:gd name="T6" fmla="*/ 0 w 1187"/>
              <a:gd name="T7" fmla="*/ 168 h 1187"/>
              <a:gd name="T8" fmla="*/ 1019 w 1187"/>
              <a:gd name="T9" fmla="*/ 1187 h 1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7" h="1187">
                <a:moveTo>
                  <a:pt x="1019" y="1187"/>
                </a:moveTo>
                <a:cubicBezTo>
                  <a:pt x="1187" y="1187"/>
                  <a:pt x="1187" y="1187"/>
                  <a:pt x="1187" y="1187"/>
                </a:cubicBezTo>
                <a:cubicBezTo>
                  <a:pt x="1187" y="531"/>
                  <a:pt x="656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563" y="168"/>
                  <a:pt x="1019" y="624"/>
                  <a:pt x="1019" y="1187"/>
                </a:cubicBez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innerShdw blurRad="165100" dist="114300" dir="6600000">
              <a:prstClr val="black">
                <a:alpha val="50000"/>
              </a:prstClr>
            </a:innerShdw>
          </a:effectLst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29">
            <a:extLst>
              <a:ext uri="{FF2B5EF4-FFF2-40B4-BE49-F238E27FC236}">
                <a16:creationId xmlns:a16="http://schemas.microsoft.com/office/drawing/2014/main" id="{0D4BDE45-A5FF-4C4B-907E-E613AD20B098}"/>
              </a:ext>
            </a:extLst>
          </p:cNvPr>
          <p:cNvSpPr>
            <a:spLocks/>
          </p:cNvSpPr>
          <p:nvPr/>
        </p:nvSpPr>
        <p:spPr bwMode="auto">
          <a:xfrm>
            <a:off x="4561268" y="4278039"/>
            <a:ext cx="1721161" cy="1758519"/>
          </a:xfrm>
          <a:custGeom>
            <a:avLst/>
            <a:gdLst>
              <a:gd name="T0" fmla="*/ 168 w 1187"/>
              <a:gd name="T1" fmla="*/ 0 h 1187"/>
              <a:gd name="T2" fmla="*/ 0 w 1187"/>
              <a:gd name="T3" fmla="*/ 0 h 1187"/>
              <a:gd name="T4" fmla="*/ 1187 w 1187"/>
              <a:gd name="T5" fmla="*/ 1187 h 1187"/>
              <a:gd name="T6" fmla="*/ 1187 w 1187"/>
              <a:gd name="T7" fmla="*/ 1019 h 1187"/>
              <a:gd name="T8" fmla="*/ 168 w 1187"/>
              <a:gd name="T9" fmla="*/ 0 h 1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7" h="1187">
                <a:moveTo>
                  <a:pt x="168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56"/>
                  <a:pt x="531" y="1187"/>
                  <a:pt x="1187" y="1187"/>
                </a:cubicBezTo>
                <a:cubicBezTo>
                  <a:pt x="1187" y="1019"/>
                  <a:pt x="1187" y="1019"/>
                  <a:pt x="1187" y="1019"/>
                </a:cubicBezTo>
                <a:cubicBezTo>
                  <a:pt x="624" y="1019"/>
                  <a:pt x="168" y="563"/>
                  <a:pt x="168" y="0"/>
                </a:cubicBez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innerShdw blurRad="165100" dist="114300" dir="10800000">
              <a:prstClr val="black">
                <a:alpha val="50000"/>
              </a:prstClr>
            </a:innerShdw>
          </a:effectLst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43">
            <a:extLst>
              <a:ext uri="{FF2B5EF4-FFF2-40B4-BE49-F238E27FC236}">
                <a16:creationId xmlns:a16="http://schemas.microsoft.com/office/drawing/2014/main" id="{48A166E9-75FF-498D-B80B-DF448891CE36}"/>
              </a:ext>
            </a:extLst>
          </p:cNvPr>
          <p:cNvSpPr>
            <a:spLocks/>
          </p:cNvSpPr>
          <p:nvPr/>
        </p:nvSpPr>
        <p:spPr bwMode="auto">
          <a:xfrm>
            <a:off x="6278053" y="4273877"/>
            <a:ext cx="1758510" cy="1758519"/>
          </a:xfrm>
          <a:custGeom>
            <a:avLst/>
            <a:gdLst>
              <a:gd name="T0" fmla="*/ 1187 w 1187"/>
              <a:gd name="T1" fmla="*/ 0 h 1187"/>
              <a:gd name="T2" fmla="*/ 1019 w 1187"/>
              <a:gd name="T3" fmla="*/ 0 h 1187"/>
              <a:gd name="T4" fmla="*/ 0 w 1187"/>
              <a:gd name="T5" fmla="*/ 1019 h 1187"/>
              <a:gd name="T6" fmla="*/ 0 w 1187"/>
              <a:gd name="T7" fmla="*/ 1187 h 1187"/>
              <a:gd name="T8" fmla="*/ 1187 w 1187"/>
              <a:gd name="T9" fmla="*/ 0 h 1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7" h="1187">
                <a:moveTo>
                  <a:pt x="1187" y="0"/>
                </a:moveTo>
                <a:cubicBezTo>
                  <a:pt x="1019" y="0"/>
                  <a:pt x="1019" y="0"/>
                  <a:pt x="1019" y="0"/>
                </a:cubicBezTo>
                <a:cubicBezTo>
                  <a:pt x="1019" y="563"/>
                  <a:pt x="563" y="1019"/>
                  <a:pt x="0" y="1019"/>
                </a:cubicBezTo>
                <a:cubicBezTo>
                  <a:pt x="0" y="1187"/>
                  <a:pt x="0" y="1187"/>
                  <a:pt x="0" y="1187"/>
                </a:cubicBezTo>
                <a:cubicBezTo>
                  <a:pt x="656" y="1187"/>
                  <a:pt x="1187" y="656"/>
                  <a:pt x="1187" y="0"/>
                </a:cubicBez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innerShdw blurRad="165100" dist="114300" dir="13500000">
              <a:prstClr val="black">
                <a:alpha val="50000"/>
              </a:prstClr>
            </a:innerShdw>
          </a:effectLst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椭圆 7">
            <a:extLst>
              <a:ext uri="{FF2B5EF4-FFF2-40B4-BE49-F238E27FC236}">
                <a16:creationId xmlns:a16="http://schemas.microsoft.com/office/drawing/2014/main" id="{338C9417-0C4D-4C89-9722-22F03970AD6D}"/>
              </a:ext>
            </a:extLst>
          </p:cNvPr>
          <p:cNvSpPr/>
          <p:nvPr/>
        </p:nvSpPr>
        <p:spPr>
          <a:xfrm>
            <a:off x="5846773" y="2277221"/>
            <a:ext cx="820904" cy="820904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</a:ln>
          <a:effectLst>
            <a:outerShdw blurRad="190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63E893-7215-46EE-937A-DCF0A5A582A7}"/>
              </a:ext>
            </a:extLst>
          </p:cNvPr>
          <p:cNvSpPr txBox="1"/>
          <p:nvPr/>
        </p:nvSpPr>
        <p:spPr>
          <a:xfrm>
            <a:off x="4151800" y="1737134"/>
            <a:ext cx="4210849" cy="614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</a:t>
            </a:r>
            <a:r>
              <a:rPr lang="ru-RU" altLang="zh-CN" sz="2400" dirty="0" smtClean="0">
                <a:solidFill>
                  <a:schemeClr val="tx1"/>
                </a:solidFill>
              </a:rPr>
              <a:t> -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</a:t>
            </a:r>
            <a:r>
              <a:rPr lang="ru-RU" altLang="zh-CN" sz="2400" dirty="0" smtClean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</a:p>
        </p:txBody>
      </p:sp>
      <p:sp>
        <p:nvSpPr>
          <p:cNvPr id="25" name="椭圆 10">
            <a:extLst>
              <a:ext uri="{FF2B5EF4-FFF2-40B4-BE49-F238E27FC236}">
                <a16:creationId xmlns:a16="http://schemas.microsoft.com/office/drawing/2014/main" id="{2A8331BB-CE70-4BE5-BE58-192E17247EA2}"/>
              </a:ext>
            </a:extLst>
          </p:cNvPr>
          <p:cNvSpPr/>
          <p:nvPr/>
        </p:nvSpPr>
        <p:spPr>
          <a:xfrm>
            <a:off x="6882346" y="5213573"/>
            <a:ext cx="820904" cy="820904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</a:ln>
          <a:effectLst>
            <a:outerShdw blurRad="190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8">
            <a:extLst>
              <a:ext uri="{FF2B5EF4-FFF2-40B4-BE49-F238E27FC236}">
                <a16:creationId xmlns:a16="http://schemas.microsoft.com/office/drawing/2014/main" id="{1A77C4DA-F3BB-4106-B4A9-3473EB88CD6E}"/>
              </a:ext>
            </a:extLst>
          </p:cNvPr>
          <p:cNvSpPr/>
          <p:nvPr/>
        </p:nvSpPr>
        <p:spPr>
          <a:xfrm>
            <a:off x="4755076" y="5168553"/>
            <a:ext cx="820904" cy="820904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</a:ln>
          <a:effectLst>
            <a:outerShdw blurRad="190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9">
            <a:extLst>
              <a:ext uri="{FF2B5EF4-FFF2-40B4-BE49-F238E27FC236}">
                <a16:creationId xmlns:a16="http://schemas.microsoft.com/office/drawing/2014/main" id="{B680C063-D292-4F5D-9943-98117975E9BA}"/>
              </a:ext>
            </a:extLst>
          </p:cNvPr>
          <p:cNvSpPr/>
          <p:nvPr/>
        </p:nvSpPr>
        <p:spPr>
          <a:xfrm>
            <a:off x="4273193" y="3388360"/>
            <a:ext cx="820904" cy="820904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</a:ln>
          <a:effectLst>
            <a:outerShdw blurRad="190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63E893-7215-46EE-937A-DCF0A5A582A7}"/>
              </a:ext>
            </a:extLst>
          </p:cNvPr>
          <p:cNvSpPr txBox="1"/>
          <p:nvPr/>
        </p:nvSpPr>
        <p:spPr>
          <a:xfrm>
            <a:off x="8029226" y="5101010"/>
            <a:ext cx="3001311" cy="614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B63E893-7215-46EE-937A-DCF0A5A582A7}"/>
              </a:ext>
            </a:extLst>
          </p:cNvPr>
          <p:cNvSpPr txBox="1"/>
          <p:nvPr/>
        </p:nvSpPr>
        <p:spPr>
          <a:xfrm>
            <a:off x="1266947" y="2835071"/>
            <a:ext cx="3175676" cy="61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культурного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наследия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63E893-7215-46EE-937A-DCF0A5A582A7}"/>
              </a:ext>
            </a:extLst>
          </p:cNvPr>
          <p:cNvSpPr txBox="1"/>
          <p:nvPr/>
        </p:nvSpPr>
        <p:spPr>
          <a:xfrm>
            <a:off x="1107454" y="5168553"/>
            <a:ext cx="3399360" cy="61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</a:t>
            </a:r>
          </a:p>
          <a:p>
            <a:pPr algn="ctr">
              <a:lnSpc>
                <a:spcPts val="2000"/>
              </a:lnSpc>
            </a:pPr>
            <a:r>
              <a:rPr lang="ru-RU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</a:t>
            </a:r>
          </a:p>
        </p:txBody>
      </p:sp>
      <p:sp>
        <p:nvSpPr>
          <p:cNvPr id="36" name="椭圆 7">
            <a:extLst>
              <a:ext uri="{FF2B5EF4-FFF2-40B4-BE49-F238E27FC236}">
                <a16:creationId xmlns:a16="http://schemas.microsoft.com/office/drawing/2014/main" id="{338C9417-0C4D-4C89-9722-22F03970AD6D}"/>
              </a:ext>
            </a:extLst>
          </p:cNvPr>
          <p:cNvSpPr/>
          <p:nvPr/>
        </p:nvSpPr>
        <p:spPr>
          <a:xfrm>
            <a:off x="7454248" y="3250566"/>
            <a:ext cx="820904" cy="820904"/>
          </a:xfrm>
          <a:prstGeom prst="ellipse">
            <a:avLst/>
          </a:prstGeom>
          <a:gradFill flip="none" rotWithShape="1">
            <a:gsLst>
              <a:gs pos="0">
                <a:srgbClr val="FF9900"/>
              </a:gs>
              <a:gs pos="100000">
                <a:schemeClr val="bg1">
                  <a:lumMod val="50000"/>
                </a:schemeClr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3500000" scaled="1"/>
              <a:tileRect/>
            </a:gradFill>
          </a:ln>
          <a:effectLst>
            <a:outerShdw blurRad="190500" dist="127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B63E893-7215-46EE-937A-DCF0A5A582A7}"/>
              </a:ext>
            </a:extLst>
          </p:cNvPr>
          <p:cNvSpPr txBox="1"/>
          <p:nvPr/>
        </p:nvSpPr>
        <p:spPr>
          <a:xfrm>
            <a:off x="7850861" y="2646379"/>
            <a:ext cx="3270714" cy="870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</a:t>
            </a:r>
            <a:r>
              <a:rPr lang="ru-RU" altLang="zh-CN" sz="2400" dirty="0">
                <a:solidFill>
                  <a:schemeClr val="tx1"/>
                </a:solidFill>
              </a:rPr>
              <a:t> </a:t>
            </a:r>
            <a:r>
              <a:rPr lang="ru-RU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достояния</a:t>
            </a:r>
          </a:p>
        </p:txBody>
      </p:sp>
    </p:spTree>
    <p:extLst>
      <p:ext uri="{BB962C8B-B14F-4D97-AF65-F5344CB8AC3E}">
        <p14:creationId xmlns:p14="http://schemas.microsoft.com/office/powerpoint/2010/main" val="38925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нормативно–правовые документы,</a:t>
            </a:r>
            <a:b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регламентирующие деятельность педагога</a:t>
            </a:r>
            <a:endParaRPr lang="ru-RU" sz="3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267855" y="1782617"/>
            <a:ext cx="11770174" cy="4544291"/>
          </a:xfrm>
        </p:spPr>
        <p:txBody>
          <a:bodyPr>
            <a:normAutofit/>
          </a:bodyPr>
          <a:lstStyle/>
          <a:p>
            <a:pPr lvl="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17.02.2023 г. №273-ФЗ «Об образовании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РФ» -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образования: духовно-нравственное воспитание ребенка; </a:t>
            </a:r>
          </a:p>
          <a:p>
            <a:pPr lvl="0"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-Конституция РФ –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сохранение и трансляция традиционных духовно-нравственных ценностей российского народа;</a:t>
            </a:r>
          </a:p>
          <a:p>
            <a:pPr lvl="0" algn="just">
              <a:spcAft>
                <a:spcPts val="0"/>
              </a:spcAft>
            </a:pPr>
            <a:r>
              <a:rPr lang="ru-RU" sz="2400" dirty="0" smtClean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02.07.2021 № 400 «О стратегии национальной безопасности РФ» -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традиционные духовно-нравственные ценности обеспечивают суверенитет и национальную безопасность России;</a:t>
            </a:r>
            <a:endParaRPr lang="ru-RU" sz="2400" dirty="0">
              <a:solidFill>
                <a:srgbClr val="99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09.11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2022г. № 809 “Об утверждении Основ государственной политики по сохранению и укреплению традиционных российских духовно-нравственных ценностей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ценности как «нравственные ориентиры…»</a:t>
            </a:r>
            <a:endParaRPr lang="ru-RU" sz="24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9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нормативно – правовые документы,</a:t>
            </a:r>
            <a:b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регламентирующие деятельность педагога</a:t>
            </a:r>
            <a:endParaRPr lang="ru-RU" sz="3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267854" y="1687399"/>
            <a:ext cx="11760747" cy="4639510"/>
          </a:xfrm>
        </p:spPr>
        <p:txBody>
          <a:bodyPr>
            <a:normAutofit/>
          </a:bodyPr>
          <a:lstStyle/>
          <a:p>
            <a:pPr lvl="0" algn="just">
              <a:spcAft>
                <a:spcPts val="0"/>
              </a:spcAft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образовательный стандарт дошкольного образования (Приказ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ред. от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08.11 2022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  (Приказ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25.11.2022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1028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образовательного пространства РФ, цель –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традиций»;</a:t>
            </a:r>
            <a:endParaRPr lang="ru-RU" sz="24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духовно-нравственного развития и воспитания личности гражданина России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сформулирован национальный воспитательный идеал;</a:t>
            </a:r>
            <a:endParaRPr lang="ru-RU" sz="24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Мониторинга качества дошкольного образования»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отношений и качество взаимодействия взрослых и детей.</a:t>
            </a:r>
            <a:endParaRPr lang="ru-RU" sz="24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76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482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нормативно–правовые </a:t>
            </a:r>
            <a: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</a:t>
            </a:r>
            <a:b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регламентирующие деятельность </a:t>
            </a:r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в вопросах духовно–нравственного воспитания</a:t>
            </a:r>
            <a:endParaRPr lang="ru-RU" sz="3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58982" y="2092751"/>
            <a:ext cx="10372436" cy="42064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распорядка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трудового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распорядка;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образовательной деятельности разных видов и культурных практик с воспитанниками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-Положение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использовании государственных символов в МБДОУ №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-Порядок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 в рамках шефской помощи воспитанников групп старшего дошкольного возраста малышам (формирование основ волонтерского движения в МБДОУ)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39816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4414" y="116921"/>
            <a:ext cx="10058400" cy="13482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нормативно–правовые </a:t>
            </a:r>
            <a: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</a:t>
            </a:r>
            <a:b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регламентирующие деятельность </a:t>
            </a:r>
            <a:r>
              <a:rPr lang="ru-RU" sz="32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в вопросах духовно–нравственного воспитания</a:t>
            </a:r>
            <a:endParaRPr lang="ru-RU" sz="32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7018" y="1634836"/>
            <a:ext cx="11868728" cy="48885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вежливого общения, сформулированные детьми совместно с педагогом, в различных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-Порядок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дежурства в группах разного возраста, направленный на заботу о сверстниках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-Порядок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действий, сформулированный воспитанниками с педагогом, в конфликтной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совместного пользования играми и игрушками, сформулированного детьми вместе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воспитателями;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уважительного отношения при общении со взрослыми, сформулированные детьми совместно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взаимопомощи сверстникам и взрослым в различных жизненных ситуациях, сформулированные детьми совместно с педагогом.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8835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713" y="655781"/>
            <a:ext cx="9268177" cy="521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439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微软雅黑</vt:lpstr>
      <vt:lpstr>宋体</vt:lpstr>
      <vt:lpstr>Calibri</vt:lpstr>
      <vt:lpstr>Calibri Light</vt:lpstr>
      <vt:lpstr>Times New Roman</vt:lpstr>
      <vt:lpstr>Ретро</vt:lpstr>
      <vt:lpstr>1_Ретро</vt:lpstr>
      <vt:lpstr>Муниципальное бюджетное дошкольное образовательное учреждение детский сад № 36 стажировочная площадка ВИРО им. Л.И. Новиковой в рамках федерального проекта  «Детский сад – маршруты развития»             тема площадки: «Духовно – нравственное воспитание дошкольников  через приобщение к традиционным ценностям и культурному наследию российского народа» </vt:lpstr>
      <vt:lpstr>Презентация PowerPoint</vt:lpstr>
      <vt:lpstr>Презентация PowerPoint</vt:lpstr>
      <vt:lpstr>Федеральные нормативно–правовые документы,  регламентирующие деятельность педагога</vt:lpstr>
      <vt:lpstr>Федеральные нормативно – правовые документы,  регламентирующие деятельность педагога</vt:lpstr>
      <vt:lpstr>Локальные нормативно–правовые документы,  регламентирующие деятельность педагога в вопросах духовно–нравственного воспитания</vt:lpstr>
      <vt:lpstr>Локальные нормативно–правовые документы,  регламентирующие деятельность педагога в вопросах духовно–нравственного воспитания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«Духовно – нравственное воспитание дошкольников через приобщение к традиционным ценностям и культурному наследию российского народа»</dc:title>
  <dc:creator>1</dc:creator>
  <cp:lastModifiedBy>1</cp:lastModifiedBy>
  <cp:revision>125</cp:revision>
  <cp:lastPrinted>2023-11-02T12:41:19Z</cp:lastPrinted>
  <dcterms:created xsi:type="dcterms:W3CDTF">2023-09-28T10:37:06Z</dcterms:created>
  <dcterms:modified xsi:type="dcterms:W3CDTF">2023-11-03T11:00:00Z</dcterms:modified>
</cp:coreProperties>
</file>